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Lst>
  <p:sldSz cx="6858000" cy="9906000" type="A4"/>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35" autoAdjust="0"/>
  </p:normalViewPr>
  <p:slideViewPr>
    <p:cSldViewPr>
      <p:cViewPr>
        <p:scale>
          <a:sx n="100" d="100"/>
          <a:sy n="100" d="100"/>
        </p:scale>
        <p:origin x="-1932" y="121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795612-6679-4DF0-BA2C-A9EBB533032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965EFE-2924-48D8-B302-7E8DC4F76C9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D965EFE-2924-48D8-B302-7E8DC4F76C9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7283"/>
            <a:ext cx="5829300" cy="212336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96701"/>
            <a:ext cx="1543050" cy="845220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396701"/>
            <a:ext cx="4514850" cy="845220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6365524"/>
            <a:ext cx="5829300" cy="1967442"/>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4405"/>
            <a:ext cx="2256235" cy="167851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934200"/>
            <a:ext cx="4114800" cy="81862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43050" y="2524108"/>
            <a:ext cx="1785950" cy="35719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50" dirty="0" smtClean="0">
                <a:solidFill>
                  <a:schemeClr val="tx1"/>
                </a:solidFill>
              </a:rPr>
              <a:t>申请验收的棉花加工企业</a:t>
            </a:r>
            <a:endParaRPr lang="zh-CN" altLang="en-US" sz="1050" dirty="0">
              <a:solidFill>
                <a:schemeClr val="tx1"/>
              </a:solidFill>
            </a:endParaRPr>
          </a:p>
        </p:txBody>
      </p:sp>
      <p:sp>
        <p:nvSpPr>
          <p:cNvPr id="6" name="矩形 5"/>
          <p:cNvSpPr/>
          <p:nvPr/>
        </p:nvSpPr>
        <p:spPr>
          <a:xfrm>
            <a:off x="3071810" y="3167050"/>
            <a:ext cx="2500330" cy="1285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dirty="0" smtClean="0">
                <a:solidFill>
                  <a:schemeClr val="tx1"/>
                </a:solidFill>
              </a:rPr>
              <a:t>一、符合</a:t>
            </a:r>
            <a:r>
              <a:rPr lang="en-US" altLang="zh-CN" sz="1050" dirty="0" smtClean="0">
                <a:solidFill>
                  <a:schemeClr val="tx1"/>
                </a:solidFill>
              </a:rPr>
              <a:t>《</a:t>
            </a:r>
            <a:r>
              <a:rPr lang="zh-CN" altLang="en-US" sz="1050" dirty="0" smtClean="0">
                <a:solidFill>
                  <a:schemeClr val="tx1"/>
                </a:solidFill>
              </a:rPr>
              <a:t>新疆维吾尔自治区棉花加工企业基本技术条件（试行）</a:t>
            </a:r>
            <a:r>
              <a:rPr lang="en-US" altLang="zh-CN" sz="1050" dirty="0" smtClean="0">
                <a:solidFill>
                  <a:schemeClr val="tx1"/>
                </a:solidFill>
              </a:rPr>
              <a:t>》</a:t>
            </a:r>
            <a:r>
              <a:rPr lang="zh-CN" altLang="en-US" sz="1050" b="1" dirty="0" smtClean="0">
                <a:solidFill>
                  <a:schemeClr val="tx1"/>
                </a:solidFill>
              </a:rPr>
              <a:t>或</a:t>
            </a:r>
            <a:r>
              <a:rPr lang="zh-CN" altLang="en-US" sz="1050" dirty="0" smtClean="0">
                <a:solidFill>
                  <a:schemeClr val="tx1"/>
                </a:solidFill>
              </a:rPr>
              <a:t>已公示的企业</a:t>
            </a:r>
            <a:r>
              <a:rPr lang="zh-CN" altLang="en-US" sz="1050" b="1" dirty="0" smtClean="0">
                <a:solidFill>
                  <a:schemeClr val="tx1"/>
                </a:solidFill>
              </a:rPr>
              <a:t>厂址</a:t>
            </a:r>
            <a:r>
              <a:rPr lang="zh-CN" altLang="en-US" sz="1050" dirty="0" smtClean="0">
                <a:solidFill>
                  <a:schemeClr val="tx1"/>
                </a:solidFill>
              </a:rPr>
              <a:t>变化、棉花加工</a:t>
            </a:r>
            <a:r>
              <a:rPr lang="zh-CN" altLang="en-US" sz="1050" b="1" dirty="0" smtClean="0">
                <a:solidFill>
                  <a:schemeClr val="tx1"/>
                </a:solidFill>
              </a:rPr>
              <a:t>生产线</a:t>
            </a:r>
            <a:r>
              <a:rPr lang="zh-CN" altLang="en-US" sz="1050" dirty="0" smtClean="0">
                <a:solidFill>
                  <a:schemeClr val="tx1"/>
                </a:solidFill>
              </a:rPr>
              <a:t>拆分、合并等基本生产条件变化</a:t>
            </a:r>
            <a:endParaRPr lang="en-US" altLang="zh-CN" sz="1050" dirty="0" smtClean="0">
              <a:solidFill>
                <a:schemeClr val="tx1"/>
              </a:solidFill>
            </a:endParaRPr>
          </a:p>
          <a:p>
            <a:r>
              <a:rPr lang="zh-CN" altLang="en-US" sz="1050" dirty="0" smtClean="0">
                <a:solidFill>
                  <a:schemeClr val="tx1"/>
                </a:solidFill>
              </a:rPr>
              <a:t>二、以下材料一式</a:t>
            </a:r>
            <a:r>
              <a:rPr lang="en-US" altLang="zh-CN" sz="1050" dirty="0" smtClean="0">
                <a:solidFill>
                  <a:schemeClr val="tx1"/>
                </a:solidFill>
              </a:rPr>
              <a:t>6</a:t>
            </a:r>
            <a:r>
              <a:rPr lang="zh-CN" altLang="en-US" sz="1050" dirty="0" smtClean="0">
                <a:solidFill>
                  <a:schemeClr val="tx1"/>
                </a:solidFill>
              </a:rPr>
              <a:t>份：</a:t>
            </a:r>
            <a:endParaRPr lang="en-US" altLang="zh-CN" sz="1050" dirty="0" smtClean="0">
              <a:solidFill>
                <a:schemeClr val="tx1"/>
              </a:solidFill>
            </a:endParaRPr>
          </a:p>
          <a:p>
            <a:r>
              <a:rPr lang="en-US" altLang="zh-CN" sz="1050" dirty="0" smtClean="0">
                <a:solidFill>
                  <a:schemeClr val="tx1"/>
                </a:solidFill>
              </a:rPr>
              <a:t>1.</a:t>
            </a:r>
            <a:r>
              <a:rPr lang="zh-CN" altLang="en-US" sz="1050" dirty="0" smtClean="0">
                <a:solidFill>
                  <a:schemeClr val="tx1"/>
                </a:solidFill>
              </a:rPr>
              <a:t>企业验收申请表和书面报告（</a:t>
            </a:r>
            <a:r>
              <a:rPr lang="zh-CN" altLang="en-US" sz="1050" b="1" dirty="0" smtClean="0">
                <a:solidFill>
                  <a:schemeClr val="tx1"/>
                </a:solidFill>
              </a:rPr>
              <a:t>原件</a:t>
            </a:r>
            <a:r>
              <a:rPr lang="zh-CN" altLang="en-US" sz="1050" dirty="0" smtClean="0">
                <a:solidFill>
                  <a:schemeClr val="tx1"/>
                </a:solidFill>
              </a:rPr>
              <a:t>）</a:t>
            </a:r>
            <a:endParaRPr lang="en-US" altLang="zh-CN" sz="1050" dirty="0" smtClean="0">
              <a:solidFill>
                <a:schemeClr val="tx1"/>
              </a:solidFill>
            </a:endParaRPr>
          </a:p>
          <a:p>
            <a:r>
              <a:rPr lang="en-US" altLang="zh-CN" sz="1050" dirty="0" smtClean="0">
                <a:solidFill>
                  <a:schemeClr val="tx1"/>
                </a:solidFill>
              </a:rPr>
              <a:t>2.</a:t>
            </a:r>
            <a:r>
              <a:rPr lang="zh-CN" altLang="en-US" sz="1050" dirty="0" smtClean="0">
                <a:solidFill>
                  <a:schemeClr val="tx1"/>
                </a:solidFill>
              </a:rPr>
              <a:t>工商营业执照（</a:t>
            </a:r>
            <a:r>
              <a:rPr lang="zh-CN" altLang="en-US" sz="1050" b="1" dirty="0" smtClean="0">
                <a:solidFill>
                  <a:schemeClr val="tx1"/>
                </a:solidFill>
              </a:rPr>
              <a:t>复印件</a:t>
            </a:r>
            <a:r>
              <a:rPr lang="zh-CN" altLang="en-US" sz="1050" dirty="0" smtClean="0">
                <a:solidFill>
                  <a:schemeClr val="tx1"/>
                </a:solidFill>
              </a:rPr>
              <a:t>）</a:t>
            </a:r>
            <a:endParaRPr lang="en-US" altLang="zh-CN" sz="1050" dirty="0" smtClean="0">
              <a:solidFill>
                <a:schemeClr val="tx1"/>
              </a:solidFill>
            </a:endParaRPr>
          </a:p>
          <a:p>
            <a:r>
              <a:rPr lang="en-US" altLang="zh-CN" sz="1050" dirty="0" smtClean="0">
                <a:solidFill>
                  <a:schemeClr val="tx1"/>
                </a:solidFill>
              </a:rPr>
              <a:t>3.</a:t>
            </a:r>
            <a:r>
              <a:rPr lang="zh-CN" altLang="en-US" sz="1050" dirty="0" smtClean="0">
                <a:solidFill>
                  <a:schemeClr val="tx1"/>
                </a:solidFill>
              </a:rPr>
              <a:t>当地公安机关消防机构出具的建设工程竣工验收消防备案凭证（</a:t>
            </a:r>
            <a:r>
              <a:rPr lang="zh-CN" altLang="en-US" sz="1050" b="1" dirty="0" smtClean="0">
                <a:solidFill>
                  <a:schemeClr val="tx1"/>
                </a:solidFill>
              </a:rPr>
              <a:t>复印件</a:t>
            </a:r>
            <a:r>
              <a:rPr lang="zh-CN" altLang="en-US" sz="1050" dirty="0" smtClean="0">
                <a:solidFill>
                  <a:schemeClr val="tx1"/>
                </a:solidFill>
              </a:rPr>
              <a:t>）</a:t>
            </a:r>
            <a:endParaRPr lang="zh-CN" altLang="en-US" sz="1050" dirty="0">
              <a:solidFill>
                <a:schemeClr val="tx1"/>
              </a:solidFill>
            </a:endParaRPr>
          </a:p>
        </p:txBody>
      </p:sp>
      <p:cxnSp>
        <p:nvCxnSpPr>
          <p:cNvPr id="8" name="直接箭头连接符 7"/>
          <p:cNvCxnSpPr/>
          <p:nvPr/>
        </p:nvCxnSpPr>
        <p:spPr>
          <a:xfrm>
            <a:off x="3500438" y="2737681"/>
            <a:ext cx="1571636" cy="232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143380" y="2452670"/>
            <a:ext cx="107157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dirty="0" smtClean="0">
                <a:solidFill>
                  <a:schemeClr val="tx1"/>
                </a:solidFill>
              </a:rPr>
              <a:t>提出申请</a:t>
            </a:r>
            <a:endParaRPr lang="zh-CN" altLang="en-US" sz="1050" dirty="0">
              <a:solidFill>
                <a:schemeClr val="tx1"/>
              </a:solidFill>
            </a:endParaRPr>
          </a:p>
        </p:txBody>
      </p:sp>
      <p:sp>
        <p:nvSpPr>
          <p:cNvPr id="11" name="矩形 10"/>
          <p:cNvSpPr/>
          <p:nvPr/>
        </p:nvSpPr>
        <p:spPr>
          <a:xfrm>
            <a:off x="5143512" y="2524108"/>
            <a:ext cx="1571636" cy="35719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50" dirty="0" smtClean="0">
                <a:solidFill>
                  <a:schemeClr val="tx1"/>
                </a:solidFill>
              </a:rPr>
              <a:t>所在团场发展改革职能部门</a:t>
            </a:r>
            <a:endParaRPr lang="zh-CN" altLang="en-US" sz="1050" dirty="0">
              <a:solidFill>
                <a:schemeClr val="tx1"/>
              </a:solidFill>
            </a:endParaRPr>
          </a:p>
        </p:txBody>
      </p:sp>
      <p:cxnSp>
        <p:nvCxnSpPr>
          <p:cNvPr id="13" name="直接箭头连接符 12"/>
          <p:cNvCxnSpPr/>
          <p:nvPr/>
        </p:nvCxnSpPr>
        <p:spPr>
          <a:xfrm rot="5400000">
            <a:off x="1536687" y="3987793"/>
            <a:ext cx="192882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857232" y="3595678"/>
            <a:ext cx="214314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dirty="0" smtClean="0">
                <a:solidFill>
                  <a:schemeClr val="tx1"/>
                </a:solidFill>
              </a:rPr>
              <a:t>加工场所不在团场区域的</a:t>
            </a:r>
            <a:endParaRPr lang="en-US" altLang="zh-CN" sz="1050" dirty="0" smtClean="0">
              <a:solidFill>
                <a:schemeClr val="tx1"/>
              </a:solidFill>
            </a:endParaRPr>
          </a:p>
          <a:p>
            <a:r>
              <a:rPr lang="zh-CN" altLang="en-US" sz="1050" dirty="0" smtClean="0">
                <a:solidFill>
                  <a:schemeClr val="tx1"/>
                </a:solidFill>
              </a:rPr>
              <a:t>直接提出申请</a:t>
            </a:r>
            <a:endParaRPr lang="zh-CN" altLang="en-US" sz="1050" dirty="0">
              <a:solidFill>
                <a:schemeClr val="tx1"/>
              </a:solidFill>
            </a:endParaRPr>
          </a:p>
        </p:txBody>
      </p:sp>
      <p:sp>
        <p:nvSpPr>
          <p:cNvPr id="15" name="矩形 14"/>
          <p:cNvSpPr/>
          <p:nvPr/>
        </p:nvSpPr>
        <p:spPr>
          <a:xfrm>
            <a:off x="2071702" y="5095876"/>
            <a:ext cx="1928826" cy="35719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50" dirty="0" smtClean="0">
                <a:solidFill>
                  <a:schemeClr val="tx1"/>
                </a:solidFill>
              </a:rPr>
              <a:t>所在师（市）发展改革部门</a:t>
            </a:r>
            <a:endParaRPr lang="zh-CN" altLang="en-US" sz="1050" dirty="0">
              <a:solidFill>
                <a:schemeClr val="tx1"/>
              </a:solidFill>
            </a:endParaRPr>
          </a:p>
        </p:txBody>
      </p:sp>
      <p:cxnSp>
        <p:nvCxnSpPr>
          <p:cNvPr id="17" name="形状 16"/>
          <p:cNvCxnSpPr>
            <a:stCxn id="11" idx="2"/>
            <a:endCxn id="15" idx="3"/>
          </p:cNvCxnSpPr>
          <p:nvPr/>
        </p:nvCxnSpPr>
        <p:spPr>
          <a:xfrm rot="5400000">
            <a:off x="3768343" y="3113483"/>
            <a:ext cx="2393173" cy="192880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071942" y="4667248"/>
            <a:ext cx="2428892" cy="857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dirty="0" smtClean="0">
                <a:solidFill>
                  <a:schemeClr val="tx1"/>
                </a:solidFill>
              </a:rPr>
              <a:t>一、现场复核申请资料</a:t>
            </a:r>
            <a:endParaRPr lang="en-US" altLang="zh-CN" sz="1050" dirty="0" smtClean="0">
              <a:solidFill>
                <a:schemeClr val="tx1"/>
              </a:solidFill>
            </a:endParaRPr>
          </a:p>
          <a:p>
            <a:r>
              <a:rPr lang="zh-CN" altLang="en-US" sz="1050" dirty="0" smtClean="0">
                <a:solidFill>
                  <a:schemeClr val="tx1"/>
                </a:solidFill>
              </a:rPr>
              <a:t>二、提出正式验收的书面申请</a:t>
            </a:r>
            <a:endParaRPr lang="zh-CN" altLang="en-US" sz="1050" dirty="0">
              <a:solidFill>
                <a:schemeClr val="tx1"/>
              </a:solidFill>
            </a:endParaRPr>
          </a:p>
        </p:txBody>
      </p:sp>
      <p:cxnSp>
        <p:nvCxnSpPr>
          <p:cNvPr id="19" name="直接箭头连接符 18"/>
          <p:cNvCxnSpPr/>
          <p:nvPr/>
        </p:nvCxnSpPr>
        <p:spPr>
          <a:xfrm rot="5400000">
            <a:off x="2429687" y="5952339"/>
            <a:ext cx="857257"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2857520" y="5667380"/>
            <a:ext cx="335756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dirty="0" smtClean="0">
                <a:solidFill>
                  <a:schemeClr val="tx1"/>
                </a:solidFill>
              </a:rPr>
              <a:t>一、</a:t>
            </a:r>
            <a:r>
              <a:rPr lang="en-US" altLang="zh-CN" sz="1050" dirty="0" smtClean="0">
                <a:solidFill>
                  <a:schemeClr val="tx1"/>
                </a:solidFill>
              </a:rPr>
              <a:t>20</a:t>
            </a:r>
            <a:r>
              <a:rPr lang="zh-CN" altLang="en-US" sz="1050" dirty="0" smtClean="0">
                <a:solidFill>
                  <a:schemeClr val="tx1"/>
                </a:solidFill>
              </a:rPr>
              <a:t>工作日内会同当地质监、工商、消防等有关部门组成验收组现场正式验收，填写</a:t>
            </a:r>
            <a:r>
              <a:rPr lang="en-US" altLang="zh-CN" sz="1050" dirty="0" smtClean="0">
                <a:solidFill>
                  <a:schemeClr val="tx1"/>
                </a:solidFill>
              </a:rPr>
              <a:t>《</a:t>
            </a:r>
            <a:r>
              <a:rPr lang="zh-CN" altLang="en-US" sz="1050" dirty="0" smtClean="0">
                <a:solidFill>
                  <a:schemeClr val="tx1"/>
                </a:solidFill>
              </a:rPr>
              <a:t>棉花加工企业验收申请表</a:t>
            </a:r>
            <a:r>
              <a:rPr lang="en-US" altLang="zh-CN" sz="1050" dirty="0" smtClean="0">
                <a:solidFill>
                  <a:schemeClr val="tx1"/>
                </a:solidFill>
              </a:rPr>
              <a:t>》</a:t>
            </a:r>
            <a:r>
              <a:rPr lang="zh-CN" altLang="en-US" sz="1050" dirty="0" smtClean="0">
                <a:solidFill>
                  <a:schemeClr val="tx1"/>
                </a:solidFill>
              </a:rPr>
              <a:t>和</a:t>
            </a:r>
            <a:r>
              <a:rPr lang="en-US" altLang="zh-CN" sz="1050" dirty="0" smtClean="0">
                <a:solidFill>
                  <a:schemeClr val="tx1"/>
                </a:solidFill>
              </a:rPr>
              <a:t>《</a:t>
            </a:r>
            <a:r>
              <a:rPr lang="zh-CN" altLang="en-US" sz="1050" dirty="0" smtClean="0">
                <a:solidFill>
                  <a:schemeClr val="tx1"/>
                </a:solidFill>
              </a:rPr>
              <a:t>棉花加工企业验收表</a:t>
            </a:r>
            <a:r>
              <a:rPr lang="en-US" altLang="zh-CN" sz="1050" dirty="0" smtClean="0">
                <a:solidFill>
                  <a:schemeClr val="tx1"/>
                </a:solidFill>
              </a:rPr>
              <a:t>》</a:t>
            </a:r>
            <a:endParaRPr lang="en-US" altLang="zh-CN" sz="1050" dirty="0" smtClean="0">
              <a:solidFill>
                <a:schemeClr val="tx1"/>
              </a:solidFill>
            </a:endParaRPr>
          </a:p>
          <a:p>
            <a:r>
              <a:rPr lang="zh-CN" altLang="en-US" sz="1050" dirty="0" smtClean="0">
                <a:solidFill>
                  <a:schemeClr val="tx1"/>
                </a:solidFill>
              </a:rPr>
              <a:t>二、验收合格，上报</a:t>
            </a:r>
            <a:endParaRPr lang="en-US" altLang="zh-CN" sz="1050" dirty="0" smtClean="0">
              <a:solidFill>
                <a:schemeClr val="tx1"/>
              </a:solidFill>
            </a:endParaRPr>
          </a:p>
        </p:txBody>
      </p:sp>
      <p:sp>
        <p:nvSpPr>
          <p:cNvPr id="23" name="矩形 22"/>
          <p:cNvSpPr/>
          <p:nvPr/>
        </p:nvSpPr>
        <p:spPr>
          <a:xfrm>
            <a:off x="2286016" y="6453198"/>
            <a:ext cx="1214446" cy="35719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50" dirty="0" smtClean="0">
                <a:solidFill>
                  <a:schemeClr val="tx1"/>
                </a:solidFill>
              </a:rPr>
              <a:t>兵团发展改革委</a:t>
            </a:r>
            <a:endParaRPr lang="zh-CN" altLang="en-US" sz="1050" dirty="0">
              <a:solidFill>
                <a:schemeClr val="tx1"/>
              </a:solidFill>
            </a:endParaRPr>
          </a:p>
        </p:txBody>
      </p:sp>
      <p:cxnSp>
        <p:nvCxnSpPr>
          <p:cNvPr id="34" name="直接箭头连接符 33"/>
          <p:cNvCxnSpPr/>
          <p:nvPr/>
        </p:nvCxnSpPr>
        <p:spPr>
          <a:xfrm rot="5400000">
            <a:off x="2536844" y="7131064"/>
            <a:ext cx="642942" cy="15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2857496" y="6953264"/>
            <a:ext cx="3071834"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50" dirty="0" smtClean="0">
                <a:solidFill>
                  <a:schemeClr val="tx1"/>
                </a:solidFill>
              </a:rPr>
              <a:t>5</a:t>
            </a:r>
            <a:r>
              <a:rPr lang="zh-CN" altLang="en-US" sz="1050" dirty="0" smtClean="0">
                <a:solidFill>
                  <a:schemeClr val="tx1"/>
                </a:solidFill>
              </a:rPr>
              <a:t>个工作日内在门户网站公示，公示期</a:t>
            </a:r>
            <a:r>
              <a:rPr lang="en-US" altLang="zh-CN" sz="1050" dirty="0" smtClean="0">
                <a:solidFill>
                  <a:schemeClr val="tx1"/>
                </a:solidFill>
              </a:rPr>
              <a:t>7</a:t>
            </a:r>
            <a:r>
              <a:rPr lang="zh-CN" altLang="en-US" sz="1050" dirty="0" smtClean="0">
                <a:solidFill>
                  <a:schemeClr val="tx1"/>
                </a:solidFill>
              </a:rPr>
              <a:t>天</a:t>
            </a:r>
            <a:endParaRPr lang="en-US" altLang="zh-CN" sz="1050" dirty="0" smtClean="0">
              <a:solidFill>
                <a:schemeClr val="tx1"/>
              </a:solidFill>
            </a:endParaRPr>
          </a:p>
        </p:txBody>
      </p:sp>
      <p:sp>
        <p:nvSpPr>
          <p:cNvPr id="38" name="矩形 37"/>
          <p:cNvSpPr/>
          <p:nvPr/>
        </p:nvSpPr>
        <p:spPr>
          <a:xfrm>
            <a:off x="2428916" y="8453462"/>
            <a:ext cx="857208" cy="35719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50" dirty="0" smtClean="0">
                <a:solidFill>
                  <a:schemeClr val="tx1"/>
                </a:solidFill>
              </a:rPr>
              <a:t>企业</a:t>
            </a:r>
            <a:endParaRPr lang="zh-CN" altLang="en-US" sz="1050" dirty="0">
              <a:solidFill>
                <a:schemeClr val="tx1"/>
              </a:solidFill>
            </a:endParaRPr>
          </a:p>
        </p:txBody>
      </p:sp>
      <p:cxnSp>
        <p:nvCxnSpPr>
          <p:cNvPr id="39" name="直接箭头连接符 38"/>
          <p:cNvCxnSpPr/>
          <p:nvPr/>
        </p:nvCxnSpPr>
        <p:spPr>
          <a:xfrm rot="5400000">
            <a:off x="2536844" y="8131196"/>
            <a:ext cx="642942" cy="15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2857496" y="7096140"/>
            <a:ext cx="1214446"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1050" dirty="0" smtClean="0">
              <a:solidFill>
                <a:schemeClr val="tx1"/>
              </a:solidFill>
            </a:endParaRPr>
          </a:p>
        </p:txBody>
      </p:sp>
      <p:sp>
        <p:nvSpPr>
          <p:cNvPr id="44" name="矩形 43"/>
          <p:cNvSpPr/>
          <p:nvPr/>
        </p:nvSpPr>
        <p:spPr>
          <a:xfrm>
            <a:off x="2857496" y="7953396"/>
            <a:ext cx="135732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dirty="0" smtClean="0">
                <a:solidFill>
                  <a:schemeClr val="tx1"/>
                </a:solidFill>
              </a:rPr>
              <a:t>发放公证检验条码</a:t>
            </a:r>
            <a:endParaRPr lang="en-US" altLang="zh-CN" sz="1050" dirty="0" smtClean="0">
              <a:solidFill>
                <a:schemeClr val="tx1"/>
              </a:solidFill>
            </a:endParaRPr>
          </a:p>
        </p:txBody>
      </p:sp>
      <p:sp>
        <p:nvSpPr>
          <p:cNvPr id="45" name="矩形 44"/>
          <p:cNvSpPr/>
          <p:nvPr/>
        </p:nvSpPr>
        <p:spPr>
          <a:xfrm>
            <a:off x="857232" y="1309662"/>
            <a:ext cx="5286412"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latin typeface="方正小标宋简体" panose="02010601030101010101" pitchFamily="2" charset="-122"/>
                <a:ea typeface="方正小标宋简体" panose="02010601030101010101" pitchFamily="2" charset="-122"/>
              </a:rPr>
              <a:t>新建</a:t>
            </a:r>
            <a:r>
              <a:rPr lang="en-US" altLang="zh-CN" sz="2800" dirty="0" smtClean="0">
                <a:solidFill>
                  <a:schemeClr val="tx1"/>
                </a:solidFill>
                <a:latin typeface="方正小标宋简体" panose="02010601030101010101" pitchFamily="2" charset="-122"/>
                <a:ea typeface="方正小标宋简体" panose="02010601030101010101" pitchFamily="2" charset="-122"/>
              </a:rPr>
              <a:t>/</a:t>
            </a:r>
            <a:r>
              <a:rPr lang="zh-CN" altLang="en-US" sz="2800" dirty="0" smtClean="0">
                <a:solidFill>
                  <a:schemeClr val="tx1"/>
                </a:solidFill>
                <a:latin typeface="方正小标宋简体" panose="02010601030101010101" pitchFamily="2" charset="-122"/>
                <a:ea typeface="方正小标宋简体" panose="02010601030101010101" pitchFamily="2" charset="-122"/>
              </a:rPr>
              <a:t>生产条件变更棉花加工企业申请验收流程</a:t>
            </a:r>
            <a:endParaRPr lang="zh-CN" altLang="en-US" sz="2800" dirty="0">
              <a:solidFill>
                <a:schemeClr val="tx1"/>
              </a:solidFill>
              <a:latin typeface="方正小标宋简体" panose="02010601030101010101" pitchFamily="2" charset="-122"/>
              <a:ea typeface="方正小标宋简体" panose="02010601030101010101" pitchFamily="2" charset="-122"/>
            </a:endParaRPr>
          </a:p>
        </p:txBody>
      </p:sp>
      <p:cxnSp>
        <p:nvCxnSpPr>
          <p:cNvPr id="25" name="直接连接符 24"/>
          <p:cNvCxnSpPr/>
          <p:nvPr/>
        </p:nvCxnSpPr>
        <p:spPr>
          <a:xfrm>
            <a:off x="0" y="5522916"/>
            <a:ext cx="68580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0" y="6381760"/>
            <a:ext cx="68580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0" y="7881958"/>
            <a:ext cx="68580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0" y="8880502"/>
            <a:ext cx="68580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1928826" y="7453330"/>
            <a:ext cx="1857388" cy="35719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50" dirty="0" smtClean="0">
                <a:solidFill>
                  <a:schemeClr val="tx1"/>
                </a:solidFill>
              </a:rPr>
              <a:t>兵团市场监督管理局</a:t>
            </a:r>
            <a:endParaRPr lang="zh-CN" altLang="en-US" sz="1050" dirty="0">
              <a:solidFill>
                <a:schemeClr val="tx1"/>
              </a:solidFill>
            </a:endParaRPr>
          </a:p>
        </p:txBody>
      </p:sp>
      <p:sp>
        <p:nvSpPr>
          <p:cNvPr id="31" name="矩形 30"/>
          <p:cNvSpPr/>
          <p:nvPr/>
        </p:nvSpPr>
        <p:spPr>
          <a:xfrm>
            <a:off x="0" y="5238752"/>
            <a:ext cx="157161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第一步：提出验收申请</a:t>
            </a:r>
            <a:endParaRPr lang="zh-CN" altLang="en-US" sz="1050" b="1" dirty="0">
              <a:solidFill>
                <a:schemeClr val="accent1">
                  <a:lumMod val="75000"/>
                </a:schemeClr>
              </a:solidFill>
              <a:latin typeface="方正仿宋_GBK" panose="03000509000000000000" pitchFamily="65" charset="-122"/>
              <a:ea typeface="方正仿宋_GBK" panose="03000509000000000000" pitchFamily="65" charset="-122"/>
            </a:endParaRPr>
          </a:p>
        </p:txBody>
      </p:sp>
      <p:sp>
        <p:nvSpPr>
          <p:cNvPr id="32" name="矩形 31"/>
          <p:cNvSpPr/>
          <p:nvPr/>
        </p:nvSpPr>
        <p:spPr>
          <a:xfrm>
            <a:off x="0" y="6096008"/>
            <a:ext cx="157161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第二步：组织验收</a:t>
            </a:r>
            <a:endParaRPr lang="zh-CN" altLang="en-US" sz="1050" b="1" dirty="0">
              <a:solidFill>
                <a:schemeClr val="accent1">
                  <a:lumMod val="75000"/>
                </a:schemeClr>
              </a:solidFill>
              <a:latin typeface="方正仿宋_GBK" panose="03000509000000000000" pitchFamily="65" charset="-122"/>
              <a:ea typeface="方正仿宋_GBK" panose="03000509000000000000" pitchFamily="65" charset="-122"/>
            </a:endParaRPr>
          </a:p>
        </p:txBody>
      </p:sp>
      <p:sp>
        <p:nvSpPr>
          <p:cNvPr id="33" name="矩形 32"/>
          <p:cNvSpPr/>
          <p:nvPr/>
        </p:nvSpPr>
        <p:spPr>
          <a:xfrm>
            <a:off x="0" y="7596206"/>
            <a:ext cx="157161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第三步：公示</a:t>
            </a:r>
            <a:endParaRPr lang="zh-CN" altLang="en-US" sz="1050" b="1" dirty="0">
              <a:solidFill>
                <a:schemeClr val="accent1">
                  <a:lumMod val="75000"/>
                </a:schemeClr>
              </a:solidFill>
              <a:latin typeface="方正仿宋_GBK" panose="03000509000000000000" pitchFamily="65" charset="-122"/>
              <a:ea typeface="方正仿宋_GBK" panose="03000509000000000000" pitchFamily="65" charset="-122"/>
            </a:endParaRPr>
          </a:p>
        </p:txBody>
      </p:sp>
      <p:sp>
        <p:nvSpPr>
          <p:cNvPr id="37" name="矩形 36"/>
          <p:cNvSpPr/>
          <p:nvPr/>
        </p:nvSpPr>
        <p:spPr>
          <a:xfrm>
            <a:off x="0" y="8596338"/>
            <a:ext cx="1928802"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第四步：发放公证检验条码</a:t>
            </a:r>
            <a:endParaRPr lang="zh-CN" altLang="en-US" sz="1050" b="1" dirty="0">
              <a:solidFill>
                <a:schemeClr val="accent1">
                  <a:lumMod val="75000"/>
                </a:schemeClr>
              </a:solidFill>
              <a:latin typeface="方正仿宋_GBK" panose="03000509000000000000" pitchFamily="65" charset="-122"/>
              <a:ea typeface="方正仿宋_GBK" panose="03000509000000000000" pitchFamily="65" charset="-122"/>
            </a:endParaRPr>
          </a:p>
        </p:txBody>
      </p:sp>
      <p:sp>
        <p:nvSpPr>
          <p:cNvPr id="41" name="矩形 40"/>
          <p:cNvSpPr/>
          <p:nvPr/>
        </p:nvSpPr>
        <p:spPr>
          <a:xfrm>
            <a:off x="0" y="9167842"/>
            <a:ext cx="671514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事项依据：</a:t>
            </a:r>
            <a:r>
              <a:rPr lang="en-US" altLang="zh-CN" sz="1050" b="1" dirty="0" smtClean="0">
                <a:solidFill>
                  <a:schemeClr val="accent1">
                    <a:lumMod val="75000"/>
                  </a:schemeClr>
                </a:solidFill>
                <a:latin typeface="方正仿宋_GBK" panose="03000509000000000000" pitchFamily="65" charset="-122"/>
                <a:ea typeface="方正仿宋_GBK" panose="03000509000000000000" pitchFamily="65" charset="-122"/>
              </a:rPr>
              <a:t>《</a:t>
            </a:r>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关于取消棉花加工资格认定行政许可后加强棉花质量事中事后监管的通知</a:t>
            </a:r>
            <a:r>
              <a:rPr lang="en-US" altLang="zh-CN" sz="1050" b="1" dirty="0" smtClean="0">
                <a:solidFill>
                  <a:schemeClr val="accent1">
                    <a:lumMod val="75000"/>
                  </a:schemeClr>
                </a:solidFill>
                <a:latin typeface="方正仿宋_GBK" panose="03000509000000000000" pitchFamily="65" charset="-122"/>
                <a:ea typeface="方正仿宋_GBK" panose="03000509000000000000" pitchFamily="65" charset="-122"/>
              </a:rPr>
              <a:t>》</a:t>
            </a:r>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（兵发改经贸发             </a:t>
            </a:r>
            <a:endParaRPr lang="en-US" altLang="zh-CN" sz="1050" b="1" dirty="0" smtClean="0">
              <a:solidFill>
                <a:schemeClr val="accent1">
                  <a:lumMod val="75000"/>
                </a:schemeClr>
              </a:solidFill>
              <a:latin typeface="方正仿宋_GBK" panose="03000509000000000000" pitchFamily="65" charset="-122"/>
              <a:ea typeface="方正仿宋_GBK" panose="03000509000000000000" pitchFamily="65" charset="-122"/>
            </a:endParaRPr>
          </a:p>
          <a:p>
            <a:r>
              <a:rPr lang="en-US" altLang="zh-CN" sz="1050" b="1" dirty="0" smtClean="0">
                <a:solidFill>
                  <a:schemeClr val="accent1">
                    <a:lumMod val="75000"/>
                  </a:schemeClr>
                </a:solidFill>
                <a:latin typeface="方正仿宋_GBK" panose="03000509000000000000" pitchFamily="65" charset="-122"/>
                <a:ea typeface="方正仿宋_GBK" panose="03000509000000000000" pitchFamily="65" charset="-122"/>
              </a:rPr>
              <a:t>            ﹝2017﹞432</a:t>
            </a:r>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号）（文件见网址</a:t>
            </a:r>
            <a:r>
              <a:rPr lang="en-US" altLang="zh-CN" sz="1050" b="1" dirty="0" smtClean="0">
                <a:solidFill>
                  <a:schemeClr val="accent1">
                    <a:lumMod val="75000"/>
                  </a:schemeClr>
                </a:solidFill>
                <a:latin typeface="方正仿宋_GBK" panose="03000509000000000000" pitchFamily="65" charset="-122"/>
                <a:ea typeface="方正仿宋_GBK" panose="03000509000000000000" pitchFamily="65" charset="-122"/>
              </a:rPr>
              <a:t>http://btfgw.xjbt.gov.cn/c/2017-12-05/5092526.shtml</a:t>
            </a:r>
            <a:r>
              <a:rPr lang="zh-CN" altLang="en-US" sz="1050" b="1" dirty="0" smtClean="0">
                <a:solidFill>
                  <a:schemeClr val="accent1">
                    <a:lumMod val="75000"/>
                  </a:schemeClr>
                </a:solidFill>
                <a:latin typeface="方正仿宋_GBK" panose="03000509000000000000" pitchFamily="65" charset="-122"/>
                <a:ea typeface="方正仿宋_GBK" panose="03000509000000000000" pitchFamily="65" charset="-122"/>
              </a:rPr>
              <a:t>）</a:t>
            </a:r>
            <a:endParaRPr lang="en-US" altLang="zh-CN" sz="1050" b="1" dirty="0" smtClean="0">
              <a:solidFill>
                <a:schemeClr val="accent1">
                  <a:lumMod val="75000"/>
                </a:schemeClr>
              </a:solidFill>
              <a:latin typeface="方正仿宋_GBK" panose="03000509000000000000" pitchFamily="65" charset="-122"/>
              <a:ea typeface="方正仿宋_GBK" panose="03000509000000000000" pitchFamily="65" charset="-122"/>
            </a:endParaRPr>
          </a:p>
          <a:p>
            <a:endParaRPr lang="en-US" altLang="zh-CN" sz="1050" b="1" dirty="0" smtClean="0">
              <a:solidFill>
                <a:schemeClr val="accent1">
                  <a:lumMod val="75000"/>
                </a:schemeClr>
              </a:solidFill>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Words>
  <Application>WPS 演示</Application>
  <PresentationFormat>A4 纸张(210x297 毫米)</PresentationFormat>
  <Paragraphs>47</Paragraphs>
  <Slides>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方正小标宋简体</vt:lpstr>
      <vt:lpstr>方正仿宋_GBK</vt:lpstr>
      <vt:lpstr>Calibri</vt:lpstr>
      <vt:lpstr>微软雅黑</vt:lpstr>
      <vt:lpstr>Arial Unicode MS</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ZXX</dc:creator>
  <cp:lastModifiedBy>peter``panい</cp:lastModifiedBy>
  <cp:revision>23</cp:revision>
  <dcterms:created xsi:type="dcterms:W3CDTF">2019-05-29T09:02:00Z</dcterms:created>
  <dcterms:modified xsi:type="dcterms:W3CDTF">2019-06-06T10:15:07Z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